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2" r:id="rId4"/>
  </p:sldMasterIdLst>
  <p:notesMasterIdLst>
    <p:notesMasterId r:id="rId29"/>
  </p:notesMasterIdLst>
  <p:handoutMasterIdLst>
    <p:handoutMasterId r:id="rId30"/>
  </p:handoutMasterIdLst>
  <p:sldIdLst>
    <p:sldId id="317" r:id="rId5"/>
    <p:sldId id="307" r:id="rId6"/>
    <p:sldId id="278" r:id="rId7"/>
    <p:sldId id="257" r:id="rId8"/>
    <p:sldId id="325" r:id="rId9"/>
    <p:sldId id="309" r:id="rId10"/>
    <p:sldId id="318" r:id="rId11"/>
    <p:sldId id="264" r:id="rId12"/>
    <p:sldId id="266" r:id="rId13"/>
    <p:sldId id="319" r:id="rId14"/>
    <p:sldId id="270" r:id="rId15"/>
    <p:sldId id="312" r:id="rId16"/>
    <p:sldId id="316" r:id="rId17"/>
    <p:sldId id="272" r:id="rId18"/>
    <p:sldId id="304" r:id="rId19"/>
    <p:sldId id="275" r:id="rId20"/>
    <p:sldId id="320" r:id="rId21"/>
    <p:sldId id="261" r:id="rId22"/>
    <p:sldId id="321" r:id="rId23"/>
    <p:sldId id="327" r:id="rId24"/>
    <p:sldId id="328" r:id="rId25"/>
    <p:sldId id="323" r:id="rId26"/>
    <p:sldId id="324" r:id="rId27"/>
    <p:sldId id="32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D780DB-2525-40C1-B2DC-9B828F5068A8}">
          <p14:sldIdLst>
            <p14:sldId id="317"/>
            <p14:sldId id="307"/>
            <p14:sldId id="278"/>
            <p14:sldId id="257"/>
          </p14:sldIdLst>
        </p14:section>
        <p14:section name="Untitled Section" id="{672E9C03-711B-4FC2-8D99-620135AA8343}">
          <p14:sldIdLst>
            <p14:sldId id="325"/>
            <p14:sldId id="309"/>
            <p14:sldId id="318"/>
            <p14:sldId id="264"/>
            <p14:sldId id="266"/>
            <p14:sldId id="319"/>
            <p14:sldId id="270"/>
            <p14:sldId id="312"/>
            <p14:sldId id="316"/>
            <p14:sldId id="272"/>
            <p14:sldId id="304"/>
            <p14:sldId id="275"/>
            <p14:sldId id="320"/>
            <p14:sldId id="261"/>
            <p14:sldId id="321"/>
            <p14:sldId id="327"/>
            <p14:sldId id="328"/>
            <p14:sldId id="323"/>
            <p14:sldId id="324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636A58"/>
    <a:srgbClr val="505A4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E11B67-911A-41F5-BAE3-EAF64FC7DE3B}" v="158" dt="2024-09-21T02:22:14.184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5441" autoAdjust="0"/>
  </p:normalViewPr>
  <p:slideViewPr>
    <p:cSldViewPr snapToGrid="0">
      <p:cViewPr>
        <p:scale>
          <a:sx n="75" d="100"/>
          <a:sy n="75" d="100"/>
        </p:scale>
        <p:origin x="835" y="130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12/5/2024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4C491-A7FF-A7E7-7D23-6188A004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4EC36-3355-03C7-F9DD-3DEAD164C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974E9-658E-63D7-F596-614716321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3090D-81CE-D977-8443-01B946876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04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6178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083D4-36ED-D37B-C0D0-EE3450A0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A6732-0D8D-E301-59DB-89BECC0B3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C43DF-08DE-98F3-040A-C4088B5B7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A69D3-42AF-04C0-9DED-C1E3494080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489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6F7E376-1C1D-4909-83BB-7E658507C335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0FB0D9D-A93A-4D2D-8EB0-77D8792B4CF2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5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6007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49290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5361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9093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5952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3314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8242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78574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042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174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796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1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13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30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33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21674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899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3707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E376-1C1D-4909-83BB-7E658507C335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0D9D-A93A-4D2D-8EB0-77D8792B4CF2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36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F97AC5-A97D-2F31-4E8B-512FEA498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E5A257B-4270-F4C4-7F9E-9878DC8B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763EEA8-EC36-0144-1732-044FA337F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47CA909-115A-6168-54B1-6A947DEC9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05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80799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8884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9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888BE-38B4-45C2-F3DE-0BE65A5B8943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675" r:id="rId25"/>
    <p:sldLayoutId id="2147483661" r:id="rId26"/>
    <p:sldLayoutId id="2147483670" r:id="rId27"/>
    <p:sldLayoutId id="2147483681" r:id="rId28"/>
    <p:sldLayoutId id="2147483682" r:id="rId29"/>
    <p:sldLayoutId id="2147483654" r:id="rId30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sbooks.nebraska.edu/anth110/chapter/archaeology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>
                <a:latin typeface="Algerian" panose="04020705040A02060702" pitchFamily="82" charset="0"/>
              </a:rPr>
              <a:t>HOUSEHOLD WASTE MANAGEMENT SYSTEM</a:t>
            </a:r>
          </a:p>
        </p:txBody>
      </p:sp>
      <p:pic>
        <p:nvPicPr>
          <p:cNvPr id="4" name="Google Shape;65;p14">
            <a:extLst>
              <a:ext uri="{FF2B5EF4-FFF2-40B4-BE49-F238E27FC236}">
                <a16:creationId xmlns:a16="http://schemas.microsoft.com/office/drawing/2014/main" id="{EB0134FA-8782-0663-C182-E7BBE3DD66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185" y="100045"/>
            <a:ext cx="1432295" cy="118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FAF16-C510-E71E-FEE6-6D543E2A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4" y="132013"/>
            <a:ext cx="10501371" cy="62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5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988896" y="2987940"/>
            <a:ext cx="7391078" cy="882119"/>
          </a:xfrm>
        </p:spPr>
        <p:txBody>
          <a:bodyPr>
            <a:noAutofit/>
          </a:bodyPr>
          <a:lstStyle/>
          <a:p>
            <a:r>
              <a:rPr lang="en-GB" sz="3200" b="1" dirty="0"/>
              <a:t>USER PARTICIPANT MAPPING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3" y="0"/>
            <a:ext cx="3620005" cy="2362530"/>
          </a:xfrm>
          <a:prstGeom prst="rect">
            <a:avLst/>
          </a:prstGeom>
        </p:spPr>
      </p:pic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1484F9F3-AE7D-240D-31F7-0AB2F2DB1A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185" y="100045"/>
            <a:ext cx="1432295" cy="118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65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2095744" y="-1944710"/>
            <a:ext cx="1272525" cy="734095"/>
          </a:xfrm>
        </p:spPr>
        <p:txBody>
          <a:bodyPr/>
          <a:lstStyle/>
          <a:p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82317" y="627847"/>
            <a:ext cx="3673642" cy="5807241"/>
          </a:xfrm>
        </p:spPr>
        <p:txBody>
          <a:bodyPr>
            <a:normAutofit lnSpcReduction="10000"/>
          </a:bodyPr>
          <a:lstStyle/>
          <a:p>
            <a:r>
              <a:rPr lang="en-US" b="1" u="sng" dirty="0">
                <a:latin typeface="Algerian" panose="04020705040A02060702" pitchFamily="82" charset="0"/>
              </a:rPr>
              <a:t>PRIMARY USER</a:t>
            </a:r>
          </a:p>
          <a:p>
            <a:endParaRPr lang="en-US" b="1" u="sng" dirty="0"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Individual &amp; residential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Waste collection 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Sanitation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Recycling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sng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sng" dirty="0">
              <a:latin typeface="+mj-lt"/>
            </a:endParaRPr>
          </a:p>
          <a:p>
            <a:r>
              <a:rPr lang="en-US" b="1" u="sng" dirty="0">
                <a:latin typeface="Algerian" panose="04020705040A02060702" pitchFamily="82" charset="0"/>
              </a:rPr>
              <a:t>Secondary user</a:t>
            </a:r>
          </a:p>
          <a:p>
            <a:endParaRPr lang="en-US" b="1" u="sng" dirty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Waste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Recycling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Composting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landfills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14EBE-C0AC-C876-0E9A-26C8A74628D4}"/>
              </a:ext>
            </a:extLst>
          </p:cNvPr>
          <p:cNvSpPr txBox="1"/>
          <p:nvPr/>
        </p:nvSpPr>
        <p:spPr>
          <a:xfrm>
            <a:off x="6601323" y="627847"/>
            <a:ext cx="549442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lgerian" panose="04020705040A02060702" pitchFamily="82" charset="0"/>
              </a:rPr>
              <a:t>TRITARY USER</a:t>
            </a:r>
          </a:p>
          <a:p>
            <a:endParaRPr lang="en-US" b="1" u="sng" dirty="0">
              <a:latin typeface="Algerian" panose="04020705040A02060702" pitchFamily="8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Municipal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Government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Non-government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u="sng" dirty="0">
                <a:latin typeface="Algerian" panose="04020705040A02060702" pitchFamily="82" charset="0"/>
              </a:rPr>
              <a:t>TERTIARY USER</a:t>
            </a:r>
          </a:p>
          <a:p>
            <a:pPr>
              <a:lnSpc>
                <a:spcPct val="150000"/>
              </a:lnSpc>
            </a:pPr>
            <a:endParaRPr lang="en-US" b="1" u="sng" dirty="0">
              <a:latin typeface="Algerian" panose="04020705040A02060702" pitchFamily="8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Education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Techno provides stuff</a:t>
            </a:r>
          </a:p>
          <a:p>
            <a:endParaRPr lang="en-IN" b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6313-F1C8-57CB-82F6-54BC07D3B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EA80B78-8E6F-8D16-0520-FED443AFE4D0}"/>
              </a:ext>
            </a:extLst>
          </p:cNvPr>
          <p:cNvSpPr/>
          <p:nvPr/>
        </p:nvSpPr>
        <p:spPr>
          <a:xfrm>
            <a:off x="4286864" y="1511402"/>
            <a:ext cx="3952567" cy="407055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4974AA-95AD-5792-2310-C6183330C214}"/>
              </a:ext>
            </a:extLst>
          </p:cNvPr>
          <p:cNvSpPr/>
          <p:nvPr/>
        </p:nvSpPr>
        <p:spPr>
          <a:xfrm>
            <a:off x="3505200" y="824681"/>
            <a:ext cx="5476567" cy="535858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D56B2C-6C15-323F-1ABB-751661875288}"/>
              </a:ext>
            </a:extLst>
          </p:cNvPr>
          <p:cNvSpPr/>
          <p:nvPr/>
        </p:nvSpPr>
        <p:spPr>
          <a:xfrm>
            <a:off x="2497394" y="0"/>
            <a:ext cx="7584359" cy="68807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64779C-4018-1288-8E26-DA9FC2971CF5}"/>
              </a:ext>
            </a:extLst>
          </p:cNvPr>
          <p:cNvSpPr/>
          <p:nvPr/>
        </p:nvSpPr>
        <p:spPr>
          <a:xfrm>
            <a:off x="5250425" y="2448233"/>
            <a:ext cx="1848465" cy="17575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421057-D845-DE54-EC19-F055E177704B}"/>
              </a:ext>
            </a:extLst>
          </p:cNvPr>
          <p:cNvSpPr/>
          <p:nvPr/>
        </p:nvSpPr>
        <p:spPr>
          <a:xfrm>
            <a:off x="5461819" y="2953366"/>
            <a:ext cx="1563330" cy="55060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Individuals &amp; residentials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0C7A30-82D5-D2EF-DDAA-7E948113A6FD}"/>
              </a:ext>
            </a:extLst>
          </p:cNvPr>
          <p:cNvSpPr/>
          <p:nvPr/>
        </p:nvSpPr>
        <p:spPr>
          <a:xfrm>
            <a:off x="5874774" y="1477912"/>
            <a:ext cx="1799304" cy="4129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processing</a:t>
            </a:r>
            <a:endParaRPr lang="en-IN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D12A2D-7B77-03F5-64EF-CF21E0F31065}"/>
              </a:ext>
            </a:extLst>
          </p:cNvPr>
          <p:cNvSpPr/>
          <p:nvPr/>
        </p:nvSpPr>
        <p:spPr>
          <a:xfrm>
            <a:off x="4945625" y="4972664"/>
            <a:ext cx="1465007" cy="4615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Collection of waste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017C681-A266-DA27-903C-F945DFE9D68C}"/>
              </a:ext>
            </a:extLst>
          </p:cNvPr>
          <p:cNvSpPr/>
          <p:nvPr/>
        </p:nvSpPr>
        <p:spPr>
          <a:xfrm>
            <a:off x="2895598" y="2337313"/>
            <a:ext cx="1294174" cy="11666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Government &amp;non government organization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2C2034-EEB7-0A30-6340-6517C851E78C}"/>
              </a:ext>
            </a:extLst>
          </p:cNvPr>
          <p:cNvSpPr/>
          <p:nvPr/>
        </p:nvSpPr>
        <p:spPr>
          <a:xfrm>
            <a:off x="7344698" y="5202492"/>
            <a:ext cx="1651819" cy="4129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Municipality collecting waste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3A4EB31-CCD1-C5F9-8F2C-5D7BBB4F4EEE}"/>
              </a:ext>
            </a:extLst>
          </p:cNvPr>
          <p:cNvSpPr/>
          <p:nvPr/>
        </p:nvSpPr>
        <p:spPr>
          <a:xfrm>
            <a:off x="3126659" y="288973"/>
            <a:ext cx="1681316" cy="65876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Educate about waste management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F26E508-DAD9-B950-C30A-C9A915E1AC85}"/>
              </a:ext>
            </a:extLst>
          </p:cNvPr>
          <p:cNvSpPr/>
          <p:nvPr/>
        </p:nvSpPr>
        <p:spPr>
          <a:xfrm>
            <a:off x="2733367" y="5434165"/>
            <a:ext cx="1553497" cy="61605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Sensor based collection of waste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E1B252-E47D-73F9-5C00-5734D3B2AC45}"/>
              </a:ext>
            </a:extLst>
          </p:cNvPr>
          <p:cNvSpPr/>
          <p:nvPr/>
        </p:nvSpPr>
        <p:spPr>
          <a:xfrm>
            <a:off x="8981767" y="2051563"/>
            <a:ext cx="1700981" cy="5715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Creating app</a:t>
            </a:r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5ECC8AD-ECD0-8F2B-7812-A5361E798C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2738" y="85577"/>
            <a:ext cx="1860753" cy="15988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DD95E2-0E41-DAF8-1815-CFBA5AF1D4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1753" y="5647404"/>
            <a:ext cx="1884336" cy="107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397488" y="2929699"/>
            <a:ext cx="5637010" cy="882119"/>
          </a:xfrm>
        </p:spPr>
        <p:txBody>
          <a:bodyPr>
            <a:normAutofit/>
          </a:bodyPr>
          <a:lstStyle/>
          <a:p>
            <a:r>
              <a:rPr lang="en-GB" sz="3300" b="1" dirty="0"/>
              <a:t>CONCEPTUAL INQUIRY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8" y="0"/>
            <a:ext cx="2671752" cy="2554424"/>
          </a:xfrm>
          <a:prstGeom prst="rect">
            <a:avLst/>
          </a:prstGeom>
        </p:spPr>
      </p:pic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A513231F-ECBF-C371-709C-F37C48CC46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185" y="100045"/>
            <a:ext cx="1432295" cy="118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16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6901" y="-23888"/>
            <a:ext cx="4724918" cy="500928"/>
          </a:xfrm>
        </p:spPr>
        <p:txBody>
          <a:bodyPr>
            <a:normAutofit fontScale="90000"/>
          </a:bodyPr>
          <a:lstStyle/>
          <a:p>
            <a:r>
              <a:rPr lang="en-US" sz="3600" u="sng" dirty="0">
                <a:latin typeface="Algerian" panose="04020705040A02060702" pitchFamily="82" charset="0"/>
              </a:rPr>
              <a:t>demographics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7158C5-D26A-1210-CBC7-8571D4DD2776}"/>
              </a:ext>
            </a:extLst>
          </p:cNvPr>
          <p:cNvCxnSpPr>
            <a:cxnSpLocks/>
          </p:cNvCxnSpPr>
          <p:nvPr/>
        </p:nvCxnSpPr>
        <p:spPr>
          <a:xfrm>
            <a:off x="2998839" y="825910"/>
            <a:ext cx="0" cy="5211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82228E-9395-BFD5-8CE2-0B8EADA0F633}"/>
              </a:ext>
            </a:extLst>
          </p:cNvPr>
          <p:cNvCxnSpPr/>
          <p:nvPr/>
        </p:nvCxnSpPr>
        <p:spPr>
          <a:xfrm>
            <a:off x="2349910" y="5220929"/>
            <a:ext cx="48374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083D10-1D4E-7F9C-26D5-D7994FF08CEE}"/>
              </a:ext>
            </a:extLst>
          </p:cNvPr>
          <p:cNvSpPr/>
          <p:nvPr/>
        </p:nvSpPr>
        <p:spPr>
          <a:xfrm>
            <a:off x="3883742" y="3952567"/>
            <a:ext cx="707921" cy="107170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B99F29-3199-0229-EA2C-FC0393C4D708}"/>
              </a:ext>
            </a:extLst>
          </p:cNvPr>
          <p:cNvSpPr/>
          <p:nvPr/>
        </p:nvSpPr>
        <p:spPr>
          <a:xfrm>
            <a:off x="3883747" y="3075039"/>
            <a:ext cx="707916" cy="128802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B74D0E-B9C5-EE6A-A40B-C11FBCB18AB1}"/>
              </a:ext>
            </a:extLst>
          </p:cNvPr>
          <p:cNvSpPr/>
          <p:nvPr/>
        </p:nvSpPr>
        <p:spPr>
          <a:xfrm>
            <a:off x="3883771" y="1541205"/>
            <a:ext cx="707892" cy="170098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C6E69-1F71-9E0C-E7B6-E10962AC5F39}"/>
              </a:ext>
            </a:extLst>
          </p:cNvPr>
          <p:cNvSpPr/>
          <p:nvPr/>
        </p:nvSpPr>
        <p:spPr>
          <a:xfrm>
            <a:off x="8672052" y="1189703"/>
            <a:ext cx="383458" cy="2753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59D902-103D-0BFE-CF01-CD1F51497500}"/>
              </a:ext>
            </a:extLst>
          </p:cNvPr>
          <p:cNvSpPr/>
          <p:nvPr/>
        </p:nvSpPr>
        <p:spPr>
          <a:xfrm>
            <a:off x="8672052" y="2391695"/>
            <a:ext cx="383458" cy="2753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B38077-270B-71F8-3F4B-76751E2373FC}"/>
              </a:ext>
            </a:extLst>
          </p:cNvPr>
          <p:cNvSpPr/>
          <p:nvPr/>
        </p:nvSpPr>
        <p:spPr>
          <a:xfrm>
            <a:off x="8672052" y="3510116"/>
            <a:ext cx="383458" cy="27530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1D92D1-911C-94B9-ADF9-5575E2DA0AAD}"/>
              </a:ext>
            </a:extLst>
          </p:cNvPr>
          <p:cNvSpPr/>
          <p:nvPr/>
        </p:nvSpPr>
        <p:spPr>
          <a:xfrm>
            <a:off x="3883742" y="1009035"/>
            <a:ext cx="707888" cy="71775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E33DED-59A0-DCDC-E170-DC2FE82612FE}"/>
              </a:ext>
            </a:extLst>
          </p:cNvPr>
          <p:cNvSpPr/>
          <p:nvPr/>
        </p:nvSpPr>
        <p:spPr>
          <a:xfrm>
            <a:off x="8672052" y="4628537"/>
            <a:ext cx="383455" cy="358878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36239-0B8F-00F7-A9AF-AEA2ADB60FD4}"/>
              </a:ext>
            </a:extLst>
          </p:cNvPr>
          <p:cNvSpPr txBox="1"/>
          <p:nvPr/>
        </p:nvSpPr>
        <p:spPr>
          <a:xfrm>
            <a:off x="9271819" y="1065744"/>
            <a:ext cx="3165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Burning </a:t>
            </a:r>
            <a:endParaRPr lang="en-IN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A64D5-A226-878F-48F0-1DBF96204951}"/>
              </a:ext>
            </a:extLst>
          </p:cNvPr>
          <p:cNvSpPr txBox="1"/>
          <p:nvPr/>
        </p:nvSpPr>
        <p:spPr>
          <a:xfrm>
            <a:off x="9340644" y="2267736"/>
            <a:ext cx="244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Reuse </a:t>
            </a:r>
            <a:endParaRPr lang="en-IN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14B1D8-3762-45EE-58FD-C510EA7835DD}"/>
              </a:ext>
            </a:extLst>
          </p:cNvPr>
          <p:cNvSpPr txBox="1"/>
          <p:nvPr/>
        </p:nvSpPr>
        <p:spPr>
          <a:xfrm>
            <a:off x="9340644" y="3386157"/>
            <a:ext cx="168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Recycle </a:t>
            </a:r>
            <a:endParaRPr lang="en-IN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A1EA7-E9DF-14B3-7D37-0A8F31EFA689}"/>
              </a:ext>
            </a:extLst>
          </p:cNvPr>
          <p:cNvSpPr txBox="1"/>
          <p:nvPr/>
        </p:nvSpPr>
        <p:spPr>
          <a:xfrm>
            <a:off x="9340644" y="4546366"/>
            <a:ext cx="212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Burried</a:t>
            </a:r>
            <a:r>
              <a:rPr lang="en-US" sz="2800" b="1" dirty="0"/>
              <a:t>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71" y="658551"/>
            <a:ext cx="3636473" cy="548552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591944" y="6513408"/>
            <a:ext cx="11521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79776" y="658551"/>
            <a:ext cx="0" cy="38164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12206" y="658551"/>
            <a:ext cx="0" cy="38164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86419" y="511766"/>
            <a:ext cx="3600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CONCEPTUAL  MODEL</a:t>
            </a:r>
          </a:p>
        </p:txBody>
      </p:sp>
    </p:spTree>
    <p:extLst>
      <p:ext uri="{BB962C8B-B14F-4D97-AF65-F5344CB8AC3E}">
        <p14:creationId xmlns:p14="http://schemas.microsoft.com/office/powerpoint/2010/main" val="2555807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13413" y="2872696"/>
            <a:ext cx="6490488" cy="9520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/>
              <a:t>QUESTIONNAIRES AND CUE CARDS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3938"/>
          <a:stretch/>
        </p:blipFill>
        <p:spPr>
          <a:xfrm>
            <a:off x="149239" y="1"/>
            <a:ext cx="2787002" cy="2398546"/>
          </a:xfrm>
          <a:prstGeom prst="rect">
            <a:avLst/>
          </a:prstGeom>
        </p:spPr>
      </p:pic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F7540DC8-F796-CE35-D974-DBDDD4A6CF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185" y="100045"/>
            <a:ext cx="1432295" cy="118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433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8FA12F7-E5FE-7E4D-E39A-7D7D4D2D88D4}"/>
              </a:ext>
            </a:extLst>
          </p:cNvPr>
          <p:cNvSpPr/>
          <p:nvPr/>
        </p:nvSpPr>
        <p:spPr>
          <a:xfrm>
            <a:off x="245203" y="110446"/>
            <a:ext cx="7709059" cy="1281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endParaRPr lang="en-US" sz="4000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F4F2D30-F671-33EA-3F9E-4EE0F2D3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23" y="768920"/>
            <a:ext cx="1025009" cy="154150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19D442E8-92F4-9F6B-05E4-FA6C728FCCD1}"/>
              </a:ext>
            </a:extLst>
          </p:cNvPr>
          <p:cNvSpPr/>
          <p:nvPr/>
        </p:nvSpPr>
        <p:spPr>
          <a:xfrm>
            <a:off x="1854959" y="551143"/>
            <a:ext cx="25625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000" b="1" dirty="0"/>
              <a:t>Current Waste Management Practices</a:t>
            </a: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E93D09B-0A98-CC32-BA76-C938908E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23" y="2514038"/>
            <a:ext cx="1025009" cy="1541506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6F6F38B7-5F8D-E02B-CFD8-EB1F64DEA26A}"/>
              </a:ext>
            </a:extLst>
          </p:cNvPr>
          <p:cNvSpPr/>
          <p:nvPr/>
        </p:nvSpPr>
        <p:spPr>
          <a:xfrm>
            <a:off x="1930991" y="2461922"/>
            <a:ext cx="25625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IN" sz="2000" b="1" dirty="0"/>
              <a:t>Challenges and Pain Points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1B80DD13-0CD1-0D9E-07CA-38BA29E315CE}"/>
              </a:ext>
            </a:extLst>
          </p:cNvPr>
          <p:cNvSpPr/>
          <p:nvPr/>
        </p:nvSpPr>
        <p:spPr>
          <a:xfrm>
            <a:off x="1854959" y="2786449"/>
            <a:ext cx="7013738" cy="1444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/>
              <a:t>What challenges do you face when managing household waste?</a:t>
            </a:r>
          </a:p>
          <a:p>
            <a:pPr marL="342900" indent="-342900" algn="l">
              <a:buAutoNum type="alphaLcParenR"/>
            </a:pPr>
            <a:r>
              <a:rPr lang="en-IN" sz="1600" dirty="0"/>
              <a:t>Lack of time</a:t>
            </a:r>
          </a:p>
          <a:p>
            <a:pPr marL="342900" indent="-342900" algn="l">
              <a:buAutoNum type="alphaLcParenR"/>
            </a:pPr>
            <a:r>
              <a:rPr lang="en-US" sz="1600" dirty="0"/>
              <a:t>Lack of clear information on recycling</a:t>
            </a:r>
            <a:endParaRPr lang="en-IN" sz="1600" dirty="0"/>
          </a:p>
          <a:p>
            <a:pPr marL="342900" indent="-342900" algn="l">
              <a:buAutoNum type="alphaLcParenR"/>
            </a:pPr>
            <a:r>
              <a:rPr lang="en-US" sz="1600" dirty="0"/>
              <a:t>No space for multiple bins</a:t>
            </a:r>
            <a:endParaRPr lang="en-IN" sz="1600" dirty="0"/>
          </a:p>
          <a:p>
            <a:pPr marL="342900" indent="-342900" algn="l">
              <a:buAutoNum type="alphaLcParenR"/>
            </a:pPr>
            <a:r>
              <a:rPr lang="en-US" sz="1600" dirty="0"/>
              <a:t>Local authorities don’t provide proper waste collection</a:t>
            </a:r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5FEFB8ED-6354-4567-D8A5-CDC27EDD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23" y="4351172"/>
            <a:ext cx="1025009" cy="1541506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FC8C9274-1115-DE27-AFF5-D413BE99FD92}"/>
              </a:ext>
            </a:extLst>
          </p:cNvPr>
          <p:cNvSpPr/>
          <p:nvPr/>
        </p:nvSpPr>
        <p:spPr>
          <a:xfrm>
            <a:off x="1930991" y="4286066"/>
            <a:ext cx="25625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+mj-lt"/>
                <a:ea typeface="Montserrat" pitchFamily="34" charset="-122"/>
                <a:cs typeface="Montserrat" pitchFamily="34" charset="-120"/>
              </a:rPr>
              <a:t>Create Cue Cards</a:t>
            </a:r>
            <a:endParaRPr lang="en-US" sz="2000" b="1" dirty="0">
              <a:latin typeface="+mj-lt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1752438F-5466-4D69-79E4-A93D680BE847}"/>
              </a:ext>
            </a:extLst>
          </p:cNvPr>
          <p:cNvSpPr/>
          <p:nvPr/>
        </p:nvSpPr>
        <p:spPr>
          <a:xfrm>
            <a:off x="1930991" y="4651235"/>
            <a:ext cx="6376630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Waste Segregation</a:t>
            </a:r>
            <a:endParaRPr lang="en-US" sz="1600" dirty="0"/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Reduce, Reuse, Recycle</a:t>
            </a:r>
            <a:endParaRPr lang="en-US" sz="1600" dirty="0"/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Composting</a:t>
            </a:r>
            <a:endParaRPr lang="en-US" sz="1600" dirty="0"/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Recycling Programs</a:t>
            </a:r>
            <a:endParaRPr lang="en-US" sz="160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D2EF0421-BCCE-1AEF-C44A-20BA92CA8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262" y="627880"/>
            <a:ext cx="3350348" cy="5219907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B4F4D3D5-0B88-182B-5332-5EAB1A25F6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86132" y="627881"/>
            <a:ext cx="117896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How do you currently manage waste in your household?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lang="en-US" dirty="0"/>
              <a:t>Separate into recyclables, compost, and trash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 startAt="2"/>
              <a:tabLst/>
            </a:pPr>
            <a:r>
              <a:rPr lang="en-US" dirty="0"/>
              <a:t>All waste goes into one bin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 startAt="2"/>
              <a:tabLst/>
            </a:pPr>
            <a:r>
              <a:rPr lang="en-US" dirty="0"/>
              <a:t>Use a third-party service for waste segregation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 startAt="2"/>
              <a:tabLst/>
            </a:pPr>
            <a:r>
              <a:rPr lang="en-IN" dirty="0"/>
              <a:t>Other (please specify)</a:t>
            </a:r>
            <a:b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04336" y="2821670"/>
            <a:ext cx="9222658" cy="1255299"/>
          </a:xfrm>
        </p:spPr>
        <p:txBody>
          <a:bodyPr>
            <a:noAutofit/>
          </a:bodyPr>
          <a:lstStyle/>
          <a:p>
            <a:pPr marL="0" indent="0">
              <a:lnSpc>
                <a:spcPts val="5000"/>
              </a:lnSpc>
              <a:buNone/>
            </a:pPr>
            <a:r>
              <a:rPr lang="en-US" sz="2300" b="1" dirty="0"/>
              <a:t>ARTIFACT,ACTIVITY,SPATIAL MAPPING STEPS: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90729" y="0"/>
            <a:ext cx="2912534" cy="2184400"/>
          </a:xfrm>
          <a:prstGeom prst="rect">
            <a:avLst/>
          </a:prstGeom>
        </p:spPr>
      </p:pic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07B8520A-E673-AE55-116C-1E42595F2D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2185" y="100045"/>
            <a:ext cx="1432295" cy="118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835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976810"/>
              </p:ext>
            </p:extLst>
          </p:nvPr>
        </p:nvGraphicFramePr>
        <p:xfrm>
          <a:off x="6693959" y="715879"/>
          <a:ext cx="4613592" cy="5650832"/>
        </p:xfrm>
        <a:graphic>
          <a:graphicData uri="http://schemas.openxmlformats.org/drawingml/2006/table">
            <a:tbl>
              <a:tblPr firstRow="1" bandRow="1"/>
              <a:tblGrid>
                <a:gridCol w="4613592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93427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u="sng" dirty="0">
                          <a:latin typeface="+mj-lt"/>
                        </a:rPr>
                        <a:t>TEAM MEMBERS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168451">
                <a:tc>
                  <a:txBody>
                    <a:bodyPr/>
                    <a:lstStyle/>
                    <a:p>
                      <a:pPr algn="r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 R SUDHARSON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192296">
                <a:tc>
                  <a:txBody>
                    <a:bodyPr/>
                    <a:lstStyle/>
                    <a:p>
                      <a:pPr algn="r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THAWFILL FATHEEN S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144605">
                <a:tc>
                  <a:txBody>
                    <a:bodyPr/>
                    <a:lstStyle/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THIRUMURUGAN V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1211207">
                <a:tc>
                  <a:txBody>
                    <a:bodyPr/>
                    <a:lstStyle/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VASANTH S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DA5374-B6BA-A7B7-F9CE-69354BFC927D}"/>
              </a:ext>
            </a:extLst>
          </p:cNvPr>
          <p:cNvSpPr txBox="1"/>
          <p:nvPr/>
        </p:nvSpPr>
        <p:spPr>
          <a:xfrm>
            <a:off x="1107440" y="1576755"/>
            <a:ext cx="45110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Times New Roman"/>
                <a:cs typeface="Times New Roman"/>
                <a:sym typeface="Times New Roman"/>
              </a:rPr>
              <a:t>Define Artifacts: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8A9E4-0E0C-9A5D-72A2-D72214172F3A}"/>
              </a:ext>
            </a:extLst>
          </p:cNvPr>
          <p:cNvSpPr txBox="1"/>
          <p:nvPr/>
        </p:nvSpPr>
        <p:spPr>
          <a:xfrm>
            <a:off x="1107440" y="2316281"/>
            <a:ext cx="3586480" cy="184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 marR="3387" lvl="0" indent="0" algn="l" defTabSz="4572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Fictional profiles representing different users (e.g., a busy family, eco-conscious individual) to understand their behaviors and pain points.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667A2-3874-4348-5515-1667EAA6A97C}"/>
              </a:ext>
            </a:extLst>
          </p:cNvPr>
          <p:cNvSpPr txBox="1"/>
          <p:nvPr/>
        </p:nvSpPr>
        <p:spPr>
          <a:xfrm>
            <a:off x="6499860" y="1576754"/>
            <a:ext cx="61163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600" b="1" i="0" u="none" strike="noStrike" kern="1200" cap="none" spc="0" normalizeH="0" baseline="0" noProof="0" dirty="0">
                <a:ln w="3175" cmpd="sng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Times New Roman"/>
                <a:sym typeface="Times New Roman"/>
              </a:rPr>
              <a:t>Identify Activities:</a:t>
            </a:r>
            <a:endParaRPr lang="en-IN" sz="2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0E55E8-7055-1CA2-676E-BCEF3C2EF0A4}"/>
              </a:ext>
            </a:extLst>
          </p:cNvPr>
          <p:cNvSpPr txBox="1"/>
          <p:nvPr/>
        </p:nvSpPr>
        <p:spPr>
          <a:xfrm>
            <a:off x="6499860" y="2316281"/>
            <a:ext cx="4340862" cy="219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 marR="3387" lvl="0" indent="0" algn="l" defTabSz="457200" rtl="0" eaLnBrk="1" fontAlgn="auto" latinLnBrk="0" hangingPunct="1">
              <a:lnSpc>
                <a:spcPct val="11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Conduct interviews and surveys to understand user needs and challenges in waste management.</a:t>
            </a:r>
          </a:p>
          <a:p>
            <a:pPr marL="8467" marR="3387" lvl="0" indent="0" algn="l" defTabSz="457200" rtl="0" eaLnBrk="1" fontAlgn="auto" latinLnBrk="0" hangingPunct="1">
              <a:lnSpc>
                <a:spcPct val="11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Synthesize insights to create a clear problem statement (e.g., difficulty in waste segregation).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E074D8-F8E8-DCE3-37B4-D91A33B628DC}"/>
              </a:ext>
            </a:extLst>
          </p:cNvPr>
          <p:cNvCxnSpPr/>
          <p:nvPr/>
        </p:nvCxnSpPr>
        <p:spPr>
          <a:xfrm>
            <a:off x="5720080" y="1056640"/>
            <a:ext cx="0" cy="420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69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1D200-2FD0-8710-3CF6-B0A27851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C891EE-FDE9-F54F-E305-6B64FA62807E}"/>
              </a:ext>
            </a:extLst>
          </p:cNvPr>
          <p:cNvSpPr txBox="1"/>
          <p:nvPr/>
        </p:nvSpPr>
        <p:spPr>
          <a:xfrm>
            <a:off x="1005840" y="1534400"/>
            <a:ext cx="3921760" cy="794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 marR="705309" lvl="0" indent="0" algn="l" defTabSz="609630" rtl="0" eaLnBrk="1" fontAlgn="auto" latinLnBrk="0" hangingPunct="1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CONDUCT SPATIAL MAPPING: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83AE8-2980-7C6A-A071-7E9670BAD98B}"/>
              </a:ext>
            </a:extLst>
          </p:cNvPr>
          <p:cNvSpPr txBox="1"/>
          <p:nvPr/>
        </p:nvSpPr>
        <p:spPr>
          <a:xfrm>
            <a:off x="660399" y="2242286"/>
            <a:ext cx="3586480" cy="2232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3501" marR="3387" algn="just" defTabSz="609630">
              <a:lnSpc>
                <a:spcPct val="117200"/>
              </a:lnSpc>
              <a:buClr>
                <a:srgbClr val="000000"/>
              </a:buClr>
            </a:pPr>
            <a:endParaRPr lang="en-US" sz="2000" dirty="0">
              <a:latin typeface="Garamond" panose="02020404030301010803" pitchFamily="18" charset="0"/>
            </a:endParaRPr>
          </a:p>
          <a:p>
            <a:pPr marL="353501" marR="3387" algn="just" defTabSz="609630">
              <a:lnSpc>
                <a:spcPct val="117200"/>
              </a:lnSpc>
              <a:buClr>
                <a:srgbClr val="000000"/>
              </a:buClr>
            </a:pPr>
            <a:r>
              <a:rPr lang="en-US" sz="2000" dirty="0">
                <a:latin typeface="Garamond" panose="02020404030301010803" pitchFamily="18" charset="0"/>
              </a:rPr>
              <a:t>Waste generation points, </a:t>
            </a:r>
          </a:p>
          <a:p>
            <a:pPr marL="353501" marR="3387" algn="just" defTabSz="609630">
              <a:lnSpc>
                <a:spcPct val="117200"/>
              </a:lnSpc>
              <a:buClr>
                <a:srgbClr val="000000"/>
              </a:buClr>
            </a:pPr>
            <a:r>
              <a:rPr lang="en-US" sz="2000" dirty="0">
                <a:latin typeface="Garamond" panose="02020404030301010803" pitchFamily="18" charset="0"/>
              </a:rPr>
              <a:t>analyzes layout efficiency, proposes bin rearrangements, </a:t>
            </a:r>
          </a:p>
          <a:p>
            <a:pPr marL="353501" marR="3387" algn="just" defTabSz="609630">
              <a:lnSpc>
                <a:spcPct val="117200"/>
              </a:lnSpc>
              <a:buClr>
                <a:srgbClr val="000000"/>
              </a:buClr>
            </a:pPr>
            <a:r>
              <a:rPr lang="en-US" sz="2000" dirty="0">
                <a:latin typeface="Garamond" panose="02020404030301010803" pitchFamily="18" charset="0"/>
              </a:rPr>
              <a:t>and seeks user feedback for improved waste management.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90E30-F470-81CD-17B1-483C40E08BED}"/>
              </a:ext>
            </a:extLst>
          </p:cNvPr>
          <p:cNvSpPr txBox="1"/>
          <p:nvPr/>
        </p:nvSpPr>
        <p:spPr>
          <a:xfrm>
            <a:off x="4572002" y="1534400"/>
            <a:ext cx="3223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ENGAGE STAKEHOLDERS:</a:t>
            </a:r>
            <a:endParaRPr lang="en-IN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227193-CA80-F5B8-ADDA-9E7EF774E371}"/>
              </a:ext>
            </a:extLst>
          </p:cNvPr>
          <p:cNvSpPr txBox="1"/>
          <p:nvPr/>
        </p:nvSpPr>
        <p:spPr>
          <a:xfrm>
            <a:off x="4592320" y="2242286"/>
            <a:ext cx="3223260" cy="2550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 marR="3387" lvl="0" indent="0" defTabSz="457200" rtl="0" eaLnBrk="1" fontAlgn="auto" latinLnBrk="0" hangingPunct="1">
              <a:lnSpc>
                <a:spcPct val="11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Georgia"/>
              <a:cs typeface="Georgia"/>
              <a:sym typeface="Georgia"/>
            </a:endParaRPr>
          </a:p>
          <a:p>
            <a:pPr marL="8467" marR="3387" lvl="0" indent="0" defTabSz="457200" rtl="0" eaLnBrk="1" fontAlgn="auto" latinLnBrk="0" hangingPunct="1">
              <a:lnSpc>
                <a:spcPct val="11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Georgia"/>
                <a:cs typeface="Georgia"/>
                <a:sym typeface="Georgia"/>
              </a:rPr>
              <a:t>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hrough meetings, workshops, surveys, and prototyping sessions to gather feedback, foster collaboration, and ensure project success in waste management.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7A0778-3857-C6B4-8D2F-50EA103B9B44}"/>
              </a:ext>
            </a:extLst>
          </p:cNvPr>
          <p:cNvCxnSpPr/>
          <p:nvPr/>
        </p:nvCxnSpPr>
        <p:spPr>
          <a:xfrm>
            <a:off x="4409440" y="1137920"/>
            <a:ext cx="0" cy="407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6880DA-ECF2-057C-0F96-729B91C03210}"/>
              </a:ext>
            </a:extLst>
          </p:cNvPr>
          <p:cNvCxnSpPr/>
          <p:nvPr/>
        </p:nvCxnSpPr>
        <p:spPr>
          <a:xfrm>
            <a:off x="7815580" y="1137920"/>
            <a:ext cx="0" cy="415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9D2C9-0C9A-C10E-4B61-5A619121BDFE}"/>
              </a:ext>
            </a:extLst>
          </p:cNvPr>
          <p:cNvSpPr txBox="1"/>
          <p:nvPr/>
        </p:nvSpPr>
        <p:spPr>
          <a:xfrm>
            <a:off x="7978141" y="1483874"/>
            <a:ext cx="3454400" cy="2595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3501" marR="3387" lvl="0" indent="-345457" algn="l" defTabSz="609630" rtl="0" eaLnBrk="1" fontAlgn="auto" latinLnBrk="0" hangingPunct="1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000000"/>
                </a:solidFill>
                <a:latin typeface="+mj-lt"/>
                <a:ea typeface="Georgia"/>
                <a:cs typeface="Georgia"/>
                <a:sym typeface="Georgia"/>
              </a:rPr>
              <a:t>MONITOR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AND</a:t>
            </a:r>
          </a:p>
          <a:p>
            <a:pPr marL="353501" marR="3387" lvl="0" indent="-345457" algn="l" defTabSz="609630" rtl="0" eaLnBrk="1" fontAlgn="auto" latinLnBrk="0" hangingPunct="1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EVALUATE: </a:t>
            </a:r>
          </a:p>
          <a:p>
            <a:pPr marL="353501" marR="3387" lvl="0" indent="-345457" algn="l" defTabSz="609630" rtl="0" eaLnBrk="1" fontAlgn="auto" latinLnBrk="0" hangingPunct="1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Georgia"/>
              <a:cs typeface="Georgia"/>
              <a:sym typeface="Georgia"/>
            </a:endParaRPr>
          </a:p>
          <a:p>
            <a:pPr marL="353501" marR="3387" lvl="0" indent="-345457" defTabSz="609630" rtl="0" eaLnBrk="1" fontAlgn="auto" latinLnBrk="0" hangingPunct="1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KPIs,Data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kumimoji="0" lang="en-US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collection,regular</a:t>
            </a:r>
            <a:endParaRPr lang="en-US" sz="2000" kern="0" dirty="0">
              <a:solidFill>
                <a:srgbClr val="000000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353501" marR="3387" lvl="0" indent="-345457" defTabSz="609630" rtl="0" eaLnBrk="1" fontAlgn="auto" latinLnBrk="0" hangingPunct="1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assessments,impact</a:t>
            </a:r>
            <a:endParaRPr lang="en-US" sz="2000" kern="0" dirty="0">
              <a:solidFill>
                <a:srgbClr val="000000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353501" marR="3387" lvl="0" indent="-345457" defTabSz="609630" rtl="0" eaLnBrk="1" fontAlgn="auto" latinLnBrk="0" hangingPunct="1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analysis,strategy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kumimoji="0" lang="en-US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adjustments,and</a:t>
            </a:r>
            <a:endParaRPr lang="en-US" sz="2000" kern="0" dirty="0">
              <a:solidFill>
                <a:srgbClr val="000000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353501" marR="3387" lvl="0" indent="-345457" defTabSz="609630" rtl="0" eaLnBrk="1" fontAlgn="auto" latinLnBrk="0" hangingPunct="1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orgia"/>
                <a:cs typeface="Georgia"/>
                <a:sym typeface="Georgia"/>
              </a:rPr>
              <a:t>stakeholders reporting.</a:t>
            </a:r>
          </a:p>
        </p:txBody>
      </p:sp>
    </p:spTree>
    <p:extLst>
      <p:ext uri="{BB962C8B-B14F-4D97-AF65-F5344CB8AC3E}">
        <p14:creationId xmlns:p14="http://schemas.microsoft.com/office/powerpoint/2010/main" val="1333512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487561" y="2801350"/>
            <a:ext cx="6215915" cy="1255299"/>
          </a:xfrm>
        </p:spPr>
        <p:txBody>
          <a:bodyPr>
            <a:normAutofit/>
          </a:bodyPr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/>
              <a:t>OIOR TABLE</a:t>
            </a: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32FEDCB8-8960-93B3-94AA-D00A715D5A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82185" y="100045"/>
            <a:ext cx="1432295" cy="118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16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3D1DC6E-EECF-BAF3-563C-C7321166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80" y="644846"/>
            <a:ext cx="9102040" cy="55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9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6F874-FA20-3F56-52D2-A3B83C85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EBF1F-13CF-130F-403D-90E50F6D8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783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FA94CF-0F65-3CE9-61ED-9E03D8203F4E}"/>
              </a:ext>
            </a:extLst>
          </p:cNvPr>
          <p:cNvSpPr txBox="1"/>
          <p:nvPr/>
        </p:nvSpPr>
        <p:spPr>
          <a:xfrm>
            <a:off x="3709219" y="1536174"/>
            <a:ext cx="47735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Waste Segregation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Efficient Waste Collection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Recycling and Resource Recovery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Environmental Sustainability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Integration with Smart Technologies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4EB9-6920-8829-8230-91AEE9498DF6}"/>
              </a:ext>
            </a:extLst>
          </p:cNvPr>
          <p:cNvSpPr txBox="1"/>
          <p:nvPr/>
        </p:nvSpPr>
        <p:spPr>
          <a:xfrm>
            <a:off x="4822982" y="705553"/>
            <a:ext cx="221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Objective</a:t>
            </a:r>
            <a:endParaRPr lang="en-IN" sz="2800" b="1" u="sng" dirty="0">
              <a:latin typeface="Algerian" panose="04020705040A02060702" pitchFamily="82" charset="0"/>
            </a:endParaRPr>
          </a:p>
        </p:txBody>
      </p:sp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084BAAB9-C578-DD11-C2C7-FA95263664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185" y="100045"/>
            <a:ext cx="1432295" cy="118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542" y="395748"/>
            <a:ext cx="8676222" cy="3200400"/>
          </a:xfrm>
        </p:spPr>
        <p:txBody>
          <a:bodyPr>
            <a:noAutofit/>
          </a:bodyPr>
          <a:lstStyle/>
          <a:p>
            <a:pPr marL="182880"/>
            <a:r>
              <a:rPr lang="en-GB" sz="4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GB" sz="4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BRAIN - STROMING</a:t>
            </a:r>
            <a:endParaRPr lang="en-GB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2" y="0"/>
            <a:ext cx="3362632" cy="2698976"/>
          </a:xfrm>
          <a:prstGeom prst="rect">
            <a:avLst/>
          </a:prstGeom>
        </p:spPr>
      </p:pic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A33D0891-6CE0-5094-F7C1-53482E3FD0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185" y="100045"/>
            <a:ext cx="1432295" cy="118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37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E00E1-09E2-717F-4E65-1863BFFF0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41462E-1DC4-742E-086A-C04D8BE9E19B}"/>
              </a:ext>
            </a:extLst>
          </p:cNvPr>
          <p:cNvSpPr txBox="1"/>
          <p:nvPr/>
        </p:nvSpPr>
        <p:spPr>
          <a:xfrm>
            <a:off x="1981200" y="697831"/>
            <a:ext cx="24143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Smart Sorting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AI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Composting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Dispose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Life 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Awareness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F757E-2607-81BF-273A-B2C81987A077}"/>
              </a:ext>
            </a:extLst>
          </p:cNvPr>
          <p:cNvSpPr txBox="1"/>
          <p:nvPr/>
        </p:nvSpPr>
        <p:spPr>
          <a:xfrm>
            <a:off x="6882062" y="697832"/>
            <a:ext cx="27111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Manage Waste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Waste Audit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Cost 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Cleanliness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Scalability</a:t>
            </a:r>
            <a:endParaRPr lang="en-IN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B06EF-9BD7-CC9F-906E-50545D7AB065}"/>
              </a:ext>
            </a:extLst>
          </p:cNvPr>
          <p:cNvSpPr txBox="1"/>
          <p:nvPr/>
        </p:nvSpPr>
        <p:spPr>
          <a:xfrm>
            <a:off x="4990130" y="10160"/>
            <a:ext cx="221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lgerian" panose="04020705040A02060702" pitchFamily="82" charset="0"/>
              </a:rPr>
              <a:t>Keywords </a:t>
            </a:r>
            <a:endParaRPr lang="en-IN" sz="2800" b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8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703" y="599199"/>
            <a:ext cx="7534656" cy="425115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Algerian" panose="04020705040A02060702" pitchFamily="82" charset="0"/>
                <a:cs typeface="Times New Roman" panose="02020603050405020304" pitchFamily="18" charset="0"/>
              </a:rPr>
              <a:t>SORTING AND AFFINITY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5CE6-DCCD-619C-CE55-AA90C059E26F}"/>
              </a:ext>
            </a:extLst>
          </p:cNvPr>
          <p:cNvSpPr txBox="1"/>
          <p:nvPr/>
        </p:nvSpPr>
        <p:spPr>
          <a:xfrm>
            <a:off x="789565" y="1478797"/>
            <a:ext cx="251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COLLECTION</a:t>
            </a:r>
            <a:endParaRPr lang="en-IN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63119-699E-7808-B285-49E3C38D62D5}"/>
              </a:ext>
            </a:extLst>
          </p:cNvPr>
          <p:cNvSpPr txBox="1"/>
          <p:nvPr/>
        </p:nvSpPr>
        <p:spPr>
          <a:xfrm>
            <a:off x="735584" y="2186884"/>
            <a:ext cx="1941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1E6452-7BA2-A02E-8093-0F841AEC6AE9}"/>
              </a:ext>
            </a:extLst>
          </p:cNvPr>
          <p:cNvSpPr txBox="1"/>
          <p:nvPr/>
        </p:nvSpPr>
        <p:spPr>
          <a:xfrm>
            <a:off x="8890828" y="1478797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PROCESS</a:t>
            </a:r>
            <a:endParaRPr lang="en-IN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0A59A-0667-6045-762B-72B942415992}"/>
              </a:ext>
            </a:extLst>
          </p:cNvPr>
          <p:cNvSpPr txBox="1"/>
          <p:nvPr/>
        </p:nvSpPr>
        <p:spPr>
          <a:xfrm>
            <a:off x="8714364" y="2205390"/>
            <a:ext cx="1820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Bio-degradable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Bio-degradable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Burrying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Melting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54A66-B847-A54A-A8FE-B87ECFD4F6D3}"/>
              </a:ext>
            </a:extLst>
          </p:cNvPr>
          <p:cNvSpPr txBox="1"/>
          <p:nvPr/>
        </p:nvSpPr>
        <p:spPr>
          <a:xfrm>
            <a:off x="5494642" y="1478797"/>
            <a:ext cx="182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USAGE</a:t>
            </a:r>
            <a:endParaRPr lang="en-IN" b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A002E-2FE2-C907-2519-9E82DDFC3092}"/>
              </a:ext>
            </a:extLst>
          </p:cNvPr>
          <p:cNvSpPr txBox="1"/>
          <p:nvPr/>
        </p:nvSpPr>
        <p:spPr>
          <a:xfrm>
            <a:off x="5013354" y="2446476"/>
            <a:ext cx="2093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Pollution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Fertilizer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 society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</a:t>
            </a:r>
            <a:r>
              <a:rPr lang="en-US" dirty="0" err="1"/>
              <a:t>oppourtunity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Cleanliness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D2438C-C6D6-3A57-F880-B04B9C85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35584" y="4327868"/>
            <a:ext cx="1230772" cy="9033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3F5335-8F38-43BE-2874-258F8A39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438787" y="532944"/>
            <a:ext cx="1189865" cy="107682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D44A6F6-2B35-55E2-2CBF-2B03A7BB73C0}"/>
              </a:ext>
            </a:extLst>
          </p:cNvPr>
          <p:cNvCxnSpPr/>
          <p:nvPr/>
        </p:nvCxnSpPr>
        <p:spPr>
          <a:xfrm>
            <a:off x="1666355" y="2446476"/>
            <a:ext cx="3249912" cy="657748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381099-94E6-29D0-96BB-4E7BE4B1EFAE}"/>
              </a:ext>
            </a:extLst>
          </p:cNvPr>
          <p:cNvCxnSpPr/>
          <p:nvPr/>
        </p:nvCxnSpPr>
        <p:spPr>
          <a:xfrm flipV="1">
            <a:off x="7315421" y="2976405"/>
            <a:ext cx="1398943" cy="766916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33915-6607-C71C-D622-2D8B4F6F7771}"/>
              </a:ext>
            </a:extLst>
          </p:cNvPr>
          <p:cNvCxnSpPr/>
          <p:nvPr/>
        </p:nvCxnSpPr>
        <p:spPr>
          <a:xfrm flipV="1">
            <a:off x="2251725" y="2661773"/>
            <a:ext cx="2761629" cy="1081548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579699-F2D5-0F07-6C69-6E82A0155482}"/>
              </a:ext>
            </a:extLst>
          </p:cNvPr>
          <p:cNvCxnSpPr/>
          <p:nvPr/>
        </p:nvCxnSpPr>
        <p:spPr>
          <a:xfrm>
            <a:off x="6568086" y="2976405"/>
            <a:ext cx="2146278" cy="766916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9C765C-08BC-7E25-E4E1-46A6951225CC}"/>
              </a:ext>
            </a:extLst>
          </p:cNvPr>
          <p:cNvCxnSpPr/>
          <p:nvPr/>
        </p:nvCxnSpPr>
        <p:spPr>
          <a:xfrm flipV="1">
            <a:off x="6882802" y="2661773"/>
            <a:ext cx="1831562" cy="1406013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70F6D9-21F5-FB7A-1617-7B699C21BF07}"/>
              </a:ext>
            </a:extLst>
          </p:cNvPr>
          <p:cNvCxnSpPr/>
          <p:nvPr/>
        </p:nvCxnSpPr>
        <p:spPr>
          <a:xfrm flipV="1">
            <a:off x="2250525" y="2897747"/>
            <a:ext cx="2762829" cy="646471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4301" y="2832684"/>
            <a:ext cx="5637010" cy="882119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MIND MAPPING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0"/>
            <a:ext cx="5231904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8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32E4CF-6B7F-2224-BEF1-7DA59226A52B}"/>
              </a:ext>
            </a:extLst>
          </p:cNvPr>
          <p:cNvGrpSpPr/>
          <p:nvPr/>
        </p:nvGrpSpPr>
        <p:grpSpPr>
          <a:xfrm>
            <a:off x="580972" y="989262"/>
            <a:ext cx="11079156" cy="5159876"/>
            <a:chOff x="1825503" y="-13707"/>
            <a:chExt cx="8387204" cy="6859485"/>
          </a:xfrm>
        </p:grpSpPr>
        <p:sp>
          <p:nvSpPr>
            <p:cNvPr id="3" name="Rectangle 2"/>
            <p:cNvSpPr/>
            <p:nvPr/>
          </p:nvSpPr>
          <p:spPr>
            <a:xfrm>
              <a:off x="5303912" y="3068960"/>
              <a:ext cx="1440160" cy="111729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HOUSEHOLD WASTE MANAGEMENT SYSTEM</a:t>
              </a:r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5303912" y="2170584"/>
              <a:ext cx="1440160" cy="864096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320136" y="1487043"/>
              <a:ext cx="144016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TECHNOLOGY AND INNOVATION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319245" y="4492501"/>
              <a:ext cx="144016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SUSTAINABILITY AND EFFICIENCY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42740" y="4492501"/>
              <a:ext cx="144016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>
                  <a:solidFill>
                    <a:schemeClr val="tx1"/>
                  </a:solidFill>
                </a:rPr>
                <a:t>BEHAVIORAL COMMUNITY  ENGAGE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87688" y="4492501"/>
              <a:ext cx="144016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</a:rPr>
                <a:t>OPERATIONAL AND LOGICAL EFFICIENCY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303912" y="1487043"/>
              <a:ext cx="144016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SYSTEM INTEGRATION AND IMPACT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287688" y="1487043"/>
              <a:ext cx="144016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DESIGN AND USER EXPERIENCE</a:t>
              </a:r>
            </a:p>
          </p:txBody>
        </p:sp>
        <p:sp>
          <p:nvSpPr>
            <p:cNvPr id="14" name="Cloud Callout 13"/>
            <p:cNvSpPr/>
            <p:nvPr/>
          </p:nvSpPr>
          <p:spPr>
            <a:xfrm>
              <a:off x="1866813" y="768861"/>
              <a:ext cx="1007545" cy="594019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USER EXPERIENCE</a:t>
              </a:r>
            </a:p>
          </p:txBody>
        </p:sp>
        <p:sp>
          <p:nvSpPr>
            <p:cNvPr id="16" name="Cloud Callout 15"/>
            <p:cNvSpPr/>
            <p:nvPr/>
          </p:nvSpPr>
          <p:spPr>
            <a:xfrm>
              <a:off x="1919536" y="1538397"/>
              <a:ext cx="864096" cy="504056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DESIGN THINKING</a:t>
              </a:r>
            </a:p>
          </p:txBody>
        </p:sp>
        <p:sp>
          <p:nvSpPr>
            <p:cNvPr id="17" name="Cloud Callout 16"/>
            <p:cNvSpPr/>
            <p:nvPr/>
          </p:nvSpPr>
          <p:spPr>
            <a:xfrm>
              <a:off x="1879283" y="2363022"/>
              <a:ext cx="992233" cy="518770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SCALABILITY</a:t>
              </a:r>
            </a:p>
          </p:txBody>
        </p:sp>
        <p:sp>
          <p:nvSpPr>
            <p:cNvPr id="19" name="Cloud Callout 18"/>
            <p:cNvSpPr/>
            <p:nvPr/>
          </p:nvSpPr>
          <p:spPr>
            <a:xfrm>
              <a:off x="4727848" y="-2499"/>
              <a:ext cx="864096" cy="504056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WASTE AUDITS</a:t>
              </a:r>
            </a:p>
          </p:txBody>
        </p:sp>
        <p:sp>
          <p:nvSpPr>
            <p:cNvPr id="20" name="Cloud Callout 19"/>
            <p:cNvSpPr/>
            <p:nvPr/>
          </p:nvSpPr>
          <p:spPr>
            <a:xfrm>
              <a:off x="4616072" y="732739"/>
              <a:ext cx="975872" cy="634266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ECOSYSTEM INTEGRATE</a:t>
              </a:r>
            </a:p>
          </p:txBody>
        </p:sp>
        <p:sp>
          <p:nvSpPr>
            <p:cNvPr id="21" name="Cloud Callout 20"/>
            <p:cNvSpPr/>
            <p:nvPr/>
          </p:nvSpPr>
          <p:spPr>
            <a:xfrm>
              <a:off x="6455149" y="768862"/>
              <a:ext cx="864096" cy="504056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CIRCULAR ECONOMY</a:t>
              </a:r>
            </a:p>
          </p:txBody>
        </p:sp>
        <p:sp>
          <p:nvSpPr>
            <p:cNvPr id="23" name="Cloud Callout 22"/>
            <p:cNvSpPr/>
            <p:nvPr/>
          </p:nvSpPr>
          <p:spPr>
            <a:xfrm>
              <a:off x="9203250" y="2350606"/>
              <a:ext cx="974922" cy="579311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DATA ANALYTICS</a:t>
              </a:r>
            </a:p>
          </p:txBody>
        </p:sp>
        <p:sp>
          <p:nvSpPr>
            <p:cNvPr id="24" name="Cloud Callout 23"/>
            <p:cNvSpPr/>
            <p:nvPr/>
          </p:nvSpPr>
          <p:spPr>
            <a:xfrm>
              <a:off x="9225508" y="1487043"/>
              <a:ext cx="864096" cy="504057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SMART SENSORS</a:t>
              </a:r>
            </a:p>
          </p:txBody>
        </p:sp>
        <p:sp>
          <p:nvSpPr>
            <p:cNvPr id="25" name="Cloud Callout 24"/>
            <p:cNvSpPr/>
            <p:nvPr/>
          </p:nvSpPr>
          <p:spPr>
            <a:xfrm>
              <a:off x="9182599" y="628141"/>
              <a:ext cx="864096" cy="504057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SMART BINS</a:t>
              </a:r>
            </a:p>
          </p:txBody>
        </p:sp>
        <p:sp>
          <p:nvSpPr>
            <p:cNvPr id="27" name="Cloud Callout 26"/>
            <p:cNvSpPr/>
            <p:nvPr/>
          </p:nvSpPr>
          <p:spPr>
            <a:xfrm>
              <a:off x="6461154" y="-13707"/>
              <a:ext cx="897809" cy="657941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SYSTEM ANALYTICS</a:t>
              </a:r>
            </a:p>
          </p:txBody>
        </p:sp>
        <p:sp>
          <p:nvSpPr>
            <p:cNvPr id="28" name="Cloud Callout 27"/>
            <p:cNvSpPr/>
            <p:nvPr/>
          </p:nvSpPr>
          <p:spPr>
            <a:xfrm>
              <a:off x="4727848" y="5531413"/>
              <a:ext cx="864096" cy="504056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BEHAVIOR CHANGE</a:t>
              </a:r>
            </a:p>
          </p:txBody>
        </p:sp>
        <p:sp>
          <p:nvSpPr>
            <p:cNvPr id="31" name="Cloud Callout 30"/>
            <p:cNvSpPr/>
            <p:nvPr/>
          </p:nvSpPr>
          <p:spPr>
            <a:xfrm>
              <a:off x="1837113" y="5301208"/>
              <a:ext cx="1013654" cy="501051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LIFECYCLE ASSESSMENT</a:t>
              </a:r>
            </a:p>
          </p:txBody>
        </p:sp>
        <p:sp>
          <p:nvSpPr>
            <p:cNvPr id="32" name="Cloud Callout 31"/>
            <p:cNvSpPr/>
            <p:nvPr/>
          </p:nvSpPr>
          <p:spPr>
            <a:xfrm>
              <a:off x="1826426" y="3576078"/>
              <a:ext cx="1155156" cy="657725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OPERATIONAL EFFICIENCY</a:t>
              </a:r>
            </a:p>
          </p:txBody>
        </p:sp>
        <p:sp>
          <p:nvSpPr>
            <p:cNvPr id="33" name="Cloud Callout 32"/>
            <p:cNvSpPr/>
            <p:nvPr/>
          </p:nvSpPr>
          <p:spPr>
            <a:xfrm>
              <a:off x="1825503" y="4527422"/>
              <a:ext cx="1156079" cy="469135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WASTE</a:t>
              </a:r>
            </a:p>
            <a:p>
              <a:pPr algn="ctr"/>
              <a:r>
                <a:rPr lang="en-GB" sz="800" b="1" dirty="0"/>
                <a:t>SEGREGATION</a:t>
              </a:r>
            </a:p>
          </p:txBody>
        </p:sp>
        <p:sp>
          <p:nvSpPr>
            <p:cNvPr id="36" name="Cloud Callout 35"/>
            <p:cNvSpPr/>
            <p:nvPr/>
          </p:nvSpPr>
          <p:spPr>
            <a:xfrm>
              <a:off x="6494867" y="6318298"/>
              <a:ext cx="959324" cy="504057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LOCAL SOLUTIONS</a:t>
              </a:r>
            </a:p>
          </p:txBody>
        </p:sp>
        <p:sp>
          <p:nvSpPr>
            <p:cNvPr id="37" name="Cloud Callout 36"/>
            <p:cNvSpPr/>
            <p:nvPr/>
          </p:nvSpPr>
          <p:spPr>
            <a:xfrm>
              <a:off x="6455149" y="5531413"/>
              <a:ext cx="999042" cy="504057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PUBLIC AWARENESS</a:t>
              </a:r>
            </a:p>
          </p:txBody>
        </p:sp>
        <p:sp>
          <p:nvSpPr>
            <p:cNvPr id="38" name="Cloud Callout 37"/>
            <p:cNvSpPr/>
            <p:nvPr/>
          </p:nvSpPr>
          <p:spPr>
            <a:xfrm>
              <a:off x="4727848" y="6341720"/>
              <a:ext cx="949869" cy="504058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USER ENGAGE</a:t>
              </a:r>
            </a:p>
          </p:txBody>
        </p:sp>
        <p:sp>
          <p:nvSpPr>
            <p:cNvPr id="40" name="Cloud Callout 39"/>
            <p:cNvSpPr/>
            <p:nvPr/>
          </p:nvSpPr>
          <p:spPr>
            <a:xfrm>
              <a:off x="9231566" y="3687914"/>
              <a:ext cx="929078" cy="529577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UPCYCLING</a:t>
              </a:r>
            </a:p>
          </p:txBody>
        </p:sp>
        <p:sp>
          <p:nvSpPr>
            <p:cNvPr id="41" name="Cloud Callout 40"/>
            <p:cNvSpPr/>
            <p:nvPr/>
          </p:nvSpPr>
          <p:spPr>
            <a:xfrm>
              <a:off x="9276068" y="4533187"/>
              <a:ext cx="936639" cy="549998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RECYCLING</a:t>
              </a:r>
            </a:p>
          </p:txBody>
        </p:sp>
        <p:sp>
          <p:nvSpPr>
            <p:cNvPr id="42" name="Cloud Callout 41"/>
            <p:cNvSpPr/>
            <p:nvPr/>
          </p:nvSpPr>
          <p:spPr>
            <a:xfrm>
              <a:off x="9203250" y="5421199"/>
              <a:ext cx="955068" cy="614271"/>
            </a:xfrm>
            <a:prstGeom prst="cloudCallou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800" b="1" dirty="0"/>
                <a:t>COMPOST</a:t>
              </a:r>
            </a:p>
          </p:txBody>
        </p:sp>
        <p:cxnSp>
          <p:nvCxnSpPr>
            <p:cNvPr id="62" name="Straight Connector 61"/>
            <p:cNvCxnSpPr>
              <a:endCxn id="11" idx="0"/>
            </p:cNvCxnSpPr>
            <p:nvPr/>
          </p:nvCxnSpPr>
          <p:spPr>
            <a:xfrm>
              <a:off x="6023992" y="249529"/>
              <a:ext cx="0" cy="12375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856044" y="880169"/>
              <a:ext cx="0" cy="1737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6023992" y="5301208"/>
              <a:ext cx="0" cy="1296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3" idx="1"/>
              <a:endCxn id="10" idx="0"/>
            </p:cNvCxnSpPr>
            <p:nvPr/>
          </p:nvCxnSpPr>
          <p:spPr>
            <a:xfrm flipH="1">
              <a:off x="4007769" y="3627605"/>
              <a:ext cx="1296143" cy="8648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5" idx="2"/>
              <a:endCxn id="12" idx="2"/>
            </p:cNvCxnSpPr>
            <p:nvPr/>
          </p:nvCxnSpPr>
          <p:spPr>
            <a:xfrm flipH="1" flipV="1">
              <a:off x="4007768" y="1991100"/>
              <a:ext cx="1296144" cy="10435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" idx="4"/>
            </p:cNvCxnSpPr>
            <p:nvPr/>
          </p:nvCxnSpPr>
          <p:spPr>
            <a:xfrm flipV="1">
              <a:off x="6744073" y="1991100"/>
              <a:ext cx="1288975" cy="10435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3" idx="3"/>
              <a:endCxn id="8" idx="0"/>
            </p:cNvCxnSpPr>
            <p:nvPr/>
          </p:nvCxnSpPr>
          <p:spPr>
            <a:xfrm>
              <a:off x="6744072" y="3627605"/>
              <a:ext cx="1295253" cy="8648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5" idx="0"/>
              <a:endCxn id="11" idx="2"/>
            </p:cNvCxnSpPr>
            <p:nvPr/>
          </p:nvCxnSpPr>
          <p:spPr>
            <a:xfrm flipV="1">
              <a:off x="6023992" y="1991100"/>
              <a:ext cx="0" cy="1794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3" idx="2"/>
            </p:cNvCxnSpPr>
            <p:nvPr/>
          </p:nvCxnSpPr>
          <p:spPr>
            <a:xfrm>
              <a:off x="6023993" y="4186251"/>
              <a:ext cx="0" cy="346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 flipV="1">
              <a:off x="8849230" y="886860"/>
              <a:ext cx="290712" cy="29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8891026" y="4812188"/>
              <a:ext cx="2907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2865385" y="1011111"/>
              <a:ext cx="2880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8849230" y="5697150"/>
              <a:ext cx="290712" cy="29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91026" y="4001609"/>
              <a:ext cx="29157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8862142" y="1750729"/>
              <a:ext cx="290712" cy="29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8867715" y="2625804"/>
              <a:ext cx="290712" cy="29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172080" y="3862772"/>
              <a:ext cx="0" cy="1737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159549" y="968946"/>
              <a:ext cx="0" cy="1737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8867715" y="4001609"/>
              <a:ext cx="0" cy="1737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2871516" y="3876723"/>
              <a:ext cx="2880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2871516" y="2706274"/>
              <a:ext cx="2880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2884047" y="1739072"/>
              <a:ext cx="269048" cy="97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2884047" y="4776678"/>
              <a:ext cx="2880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>
              <a:off x="2865385" y="5600100"/>
              <a:ext cx="2880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6023992" y="234822"/>
              <a:ext cx="290712" cy="29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6004578" y="6593749"/>
              <a:ext cx="290712" cy="29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6004578" y="1020890"/>
              <a:ext cx="290712" cy="29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6004578" y="5800136"/>
              <a:ext cx="290712" cy="29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H="1">
              <a:off x="5774788" y="1023872"/>
              <a:ext cx="2880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>
              <a:off x="5744066" y="238321"/>
              <a:ext cx="2880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>
              <a:off x="5697132" y="6593749"/>
              <a:ext cx="2880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>
              <a:off x="5730419" y="5819157"/>
              <a:ext cx="2880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690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954979" y="2803454"/>
            <a:ext cx="5637010" cy="882119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Times New Roman" pitchFamily="18" charset="0"/>
                <a:cs typeface="Times New Roman" pitchFamily="18" charset="0"/>
              </a:rPr>
              <a:t>MATRIX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" y="0"/>
            <a:ext cx="3810532" cy="2457793"/>
          </a:xfrm>
          <a:prstGeom prst="rect">
            <a:avLst/>
          </a:prstGeom>
        </p:spPr>
      </p:pic>
      <p:pic>
        <p:nvPicPr>
          <p:cNvPr id="3" name="Google Shape;65;p14">
            <a:extLst>
              <a:ext uri="{FF2B5EF4-FFF2-40B4-BE49-F238E27FC236}">
                <a16:creationId xmlns:a16="http://schemas.microsoft.com/office/drawing/2014/main" id="{BF7D9CEA-AE9B-6C4A-4DAD-24512981AC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185" y="100045"/>
            <a:ext cx="1432295" cy="118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9837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DF9CEC-52C2-4D14-B2F5-11176002A8B6}">
  <ds:schemaRefs>
    <ds:schemaRef ds:uri="http://purl.org/dc/dcmitype/"/>
    <ds:schemaRef ds:uri="http://schemas.microsoft.com/office/2006/documentManagement/types"/>
    <ds:schemaRef ds:uri="71af3243-3dd4-4a8d-8c0d-dd76da1f02a5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http://schemas.microsoft.com/sharepoint/v3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478</Words>
  <Application>Microsoft Office PowerPoint</Application>
  <PresentationFormat>Widescreen</PresentationFormat>
  <Paragraphs>198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Algerian</vt:lpstr>
      <vt:lpstr>Arial</vt:lpstr>
      <vt:lpstr>Calibri</vt:lpstr>
      <vt:lpstr>Courier New</vt:lpstr>
      <vt:lpstr>Garamond</vt:lpstr>
      <vt:lpstr>Georgia</vt:lpstr>
      <vt:lpstr>Sagona Book</vt:lpstr>
      <vt:lpstr>Times New Roman</vt:lpstr>
      <vt:lpstr>Wingdings</vt:lpstr>
      <vt:lpstr>Organic</vt:lpstr>
      <vt:lpstr>HOUSEHOLD WASTE MANAGEMENT SYSTEM</vt:lpstr>
      <vt:lpstr>PowerPoint Presentation</vt:lpstr>
      <vt:lpstr>PowerPoint Presentation</vt:lpstr>
      <vt:lpstr>   BRAIN - STROMING</vt:lpstr>
      <vt:lpstr>PowerPoint Presentation</vt:lpstr>
      <vt:lpstr>SORTING AND AFFINITY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HOUSEHOLD WASTE MANAGEMENT SYSTEM</dc:title>
  <dc:creator>JANANI V</dc:creator>
  <cp:lastModifiedBy>Sudharson Rameshkumar</cp:lastModifiedBy>
  <cp:revision>52</cp:revision>
  <dcterms:created xsi:type="dcterms:W3CDTF">2024-08-19T17:08:36Z</dcterms:created>
  <dcterms:modified xsi:type="dcterms:W3CDTF">2024-12-05T04:12:54Z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